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1"/>
  </p:notesMasterIdLst>
  <p:handoutMasterIdLst>
    <p:handoutMasterId r:id="rId32"/>
  </p:handoutMasterIdLst>
  <p:sldIdLst>
    <p:sldId id="265" r:id="rId2"/>
    <p:sldId id="320" r:id="rId3"/>
    <p:sldId id="318" r:id="rId4"/>
    <p:sldId id="284" r:id="rId5"/>
    <p:sldId id="276" r:id="rId6"/>
    <p:sldId id="294" r:id="rId7"/>
    <p:sldId id="277" r:id="rId8"/>
    <p:sldId id="295" r:id="rId9"/>
    <p:sldId id="297" r:id="rId10"/>
    <p:sldId id="299" r:id="rId11"/>
    <p:sldId id="309" r:id="rId12"/>
    <p:sldId id="300" r:id="rId13"/>
    <p:sldId id="301" r:id="rId14"/>
    <p:sldId id="302" r:id="rId15"/>
    <p:sldId id="303" r:id="rId16"/>
    <p:sldId id="304" r:id="rId17"/>
    <p:sldId id="308" r:id="rId18"/>
    <p:sldId id="305" r:id="rId19"/>
    <p:sldId id="306" r:id="rId20"/>
    <p:sldId id="307" r:id="rId21"/>
    <p:sldId id="319" r:id="rId22"/>
    <p:sldId id="311" r:id="rId23"/>
    <p:sldId id="312" r:id="rId24"/>
    <p:sldId id="313" r:id="rId25"/>
    <p:sldId id="314" r:id="rId26"/>
    <p:sldId id="315" r:id="rId27"/>
    <p:sldId id="316" r:id="rId28"/>
    <p:sldId id="317" r:id="rId29"/>
    <p:sldId id="310" r:id="rId30"/>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showGuides="1">
      <p:cViewPr varScale="1">
        <p:scale>
          <a:sx n="69" d="100"/>
          <a:sy n="69" d="100"/>
        </p:scale>
        <p:origin x="774"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6" d="100"/>
          <a:sy n="76" d="100"/>
        </p:scale>
        <p:origin x="24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4/13/2023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4/13/2023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4EAB7D7-3608-4730-B2E2-670834DF882C}" type="datetimeFigureOut">
              <a:rPr lang="en-US" smtClean="0"/>
              <a:t>4/13/2023</a:t>
            </a:fld>
            <a:endParaRPr lang="en-US"/>
          </a:p>
        </p:txBody>
      </p:sp>
      <p:sp>
        <p:nvSpPr>
          <p:cNvPr id="5" name="Footer Placeholder 4"/>
          <p:cNvSpPr>
            <a:spLocks noGrp="1"/>
          </p:cNvSpPr>
          <p:nvPr>
            <p:ph type="ftr" sz="quarter" idx="11"/>
          </p:nvPr>
        </p:nvSpPr>
        <p:spPr>
          <a:xfrm>
            <a:off x="2692397" y="5037663"/>
            <a:ext cx="5214635" cy="279400"/>
          </a:xfrm>
        </p:spPr>
        <p:txBody>
          <a:bodyPr/>
          <a:lstStyle/>
          <a:p>
            <a:r>
              <a:rPr lang="en-US"/>
              <a:t>Add a footer</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71B7BAC7-FE87-40F6-AA24-4F4685D1B022}"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1B646D72-59C4-4B86-9CC2-4BF1D29000FD}"/>
              </a:ext>
            </a:extLst>
          </p:cNvPr>
          <p:cNvPicPr>
            <a:picLocks noChangeAspect="1"/>
          </p:cNvPicPr>
          <p:nvPr userDrawn="1"/>
        </p:nvPicPr>
        <p:blipFill>
          <a:blip r:embed="rId4"/>
          <a:stretch>
            <a:fillRect/>
          </a:stretch>
        </p:blipFill>
        <p:spPr>
          <a:xfrm>
            <a:off x="11058372" y="5809826"/>
            <a:ext cx="1036410" cy="1018120"/>
          </a:xfrm>
          <a:prstGeom prst="rect">
            <a:avLst/>
          </a:prstGeom>
        </p:spPr>
      </p:pic>
    </p:spTree>
    <p:extLst>
      <p:ext uri="{BB962C8B-B14F-4D97-AF65-F5344CB8AC3E}">
        <p14:creationId xmlns:p14="http://schemas.microsoft.com/office/powerpoint/2010/main" val="302204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pPr/>
              <a:t>4/13/2023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71B7BAC7-FE87-40F6-AA24-4F4685D1B022}" type="slidenum">
              <a:rPr lang="en-US" smtClean="0"/>
              <a:pPr/>
              <a:t>‹#›</a:t>
            </a:fld>
            <a:endParaRPr lang="en-US"/>
          </a:p>
        </p:txBody>
      </p:sp>
    </p:spTree>
    <p:extLst>
      <p:ext uri="{BB962C8B-B14F-4D97-AF65-F5344CB8AC3E}">
        <p14:creationId xmlns:p14="http://schemas.microsoft.com/office/powerpoint/2010/main" val="3851043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pPr/>
              <a:t>4/13/2023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1B7BAC7-FE87-40F6-AA24-4F4685D1B022}"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6828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pPr/>
              <a:t>4/13/2023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1B7BAC7-FE87-40F6-AA24-4F4685D1B022}"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797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pPr/>
              <a:t>4/13/2023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1B7BAC7-FE87-40F6-AA24-4F4685D1B022}" type="slidenum">
              <a:rPr lang="en-US" smtClean="0"/>
              <a:pPr/>
              <a:t>‹#›</a:t>
            </a:fld>
            <a:endParaRPr lang="en-US"/>
          </a:p>
        </p:txBody>
      </p:sp>
    </p:spTree>
    <p:extLst>
      <p:ext uri="{BB962C8B-B14F-4D97-AF65-F5344CB8AC3E}">
        <p14:creationId xmlns:p14="http://schemas.microsoft.com/office/powerpoint/2010/main" val="1909705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pPr/>
              <a:t>4/13/2023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1B7BAC7-FE87-40F6-AA24-4F4685D1B022}"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6796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pPr/>
              <a:t>4/13/2023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1B7BAC7-FE87-40F6-AA24-4F4685D1B022}"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5153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4/13/2023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305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4/13/2023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598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Title 1"/>
          <p:cNvSpPr>
            <a:spLocks noGrp="1"/>
          </p:cNvSpPr>
          <p:nvPr>
            <p:ph type="title"/>
          </p:nvPr>
        </p:nvSpPr>
        <p:spPr>
          <a:xfrm>
            <a:off x="1562100" y="457200"/>
            <a:ext cx="3932237" cy="160020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4/13/2023</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EAB7D7-3608-4730-B2E2-670834DF882C}" type="datetimeFigureOut">
              <a:rPr lang="en-US" smtClean="0"/>
              <a:t>4/13/2023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pic>
        <p:nvPicPr>
          <p:cNvPr id="8" name="Picture 7">
            <a:extLst>
              <a:ext uri="{FF2B5EF4-FFF2-40B4-BE49-F238E27FC236}">
                <a16:creationId xmlns:a16="http://schemas.microsoft.com/office/drawing/2014/main" id="{64FA3C25-1E7B-47D3-B726-9C99C2CD952C}"/>
              </a:ext>
            </a:extLst>
          </p:cNvPr>
          <p:cNvPicPr>
            <a:picLocks noChangeAspect="1"/>
          </p:cNvPicPr>
          <p:nvPr userDrawn="1"/>
        </p:nvPicPr>
        <p:blipFill>
          <a:blip r:embed="rId2"/>
          <a:stretch>
            <a:fillRect/>
          </a:stretch>
        </p:blipFill>
        <p:spPr>
          <a:xfrm>
            <a:off x="11064195" y="5802840"/>
            <a:ext cx="1036410" cy="1018120"/>
          </a:xfrm>
          <a:prstGeom prst="rect">
            <a:avLst/>
          </a:prstGeom>
        </p:spPr>
      </p:pic>
    </p:spTree>
    <p:extLst>
      <p:ext uri="{BB962C8B-B14F-4D97-AF65-F5344CB8AC3E}">
        <p14:creationId xmlns:p14="http://schemas.microsoft.com/office/powerpoint/2010/main" val="130634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EAB7D7-3608-4730-B2E2-670834DF882C}" type="datetimeFigureOut">
              <a:rPr lang="en-US" smtClean="0"/>
              <a:t>4/13/2023</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25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EAB7D7-3608-4730-B2E2-670834DF882C}" type="datetimeFigureOut">
              <a:rPr lang="en-US" smtClean="0"/>
              <a:t>4/13/2023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82003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EAB7D7-3608-4730-B2E2-670834DF882C}" type="datetimeFigureOut">
              <a:rPr lang="en-US" smtClean="0"/>
              <a:t>4/13/2023</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997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EAB7D7-3608-4730-B2E2-670834DF882C}" type="datetimeFigureOut">
              <a:rPr lang="en-US" smtClean="0"/>
              <a:t>4/13/2023</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63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t>4/13/2023</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119233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4/13/2023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061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EAB7D7-3608-4730-B2E2-670834DF882C}" type="datetimeFigureOut">
              <a:rPr lang="en-US" smtClean="0"/>
              <a:t>4/13/2023</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267271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EAB7D7-3608-4730-B2E2-670834DF882C}" type="datetimeFigureOut">
              <a:rPr lang="en-US" smtClean="0"/>
              <a:pPr/>
              <a:t>4/13/2023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Add a footer</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1B7BAC7-FE87-40F6-AA24-4F4685D1B022}" type="slidenum">
              <a:rPr lang="en-US" smtClean="0"/>
              <a:pPr/>
              <a:t>‹#›</a:t>
            </a:fld>
            <a:endParaRPr lang="en-US"/>
          </a:p>
        </p:txBody>
      </p:sp>
    </p:spTree>
    <p:extLst>
      <p:ext uri="{BB962C8B-B14F-4D97-AF65-F5344CB8AC3E}">
        <p14:creationId xmlns:p14="http://schemas.microsoft.com/office/powerpoint/2010/main" val="107432586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68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464" userDrawn="1">
          <p15:clr>
            <a:srgbClr val="F26B43"/>
          </p15:clr>
        </p15:guide>
        <p15:guide id="4" pos="7152" userDrawn="1">
          <p15:clr>
            <a:srgbClr val="F26B43"/>
          </p15:clr>
        </p15:guide>
        <p15:guide id="5" pos="984" userDrawn="1">
          <p15:clr>
            <a:srgbClr val="F26B43"/>
          </p15:clr>
        </p15:guide>
        <p15:guide id="6"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www.youtube.com/watch?v=gLoI9hAX9dw"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1yuzHygJGvc" TargetMode="External"/><Relationship Id="rId2" Type="http://schemas.openxmlformats.org/officeDocument/2006/relationships/hyperlink" Target="https://www.youtube.com/watch?v=vtfNlWEJxw4" TargetMode="External"/><Relationship Id="rId1" Type="http://schemas.openxmlformats.org/officeDocument/2006/relationships/slideLayout" Target="../slideLayouts/slideLayout2.xml"/><Relationship Id="rId5" Type="http://schemas.openxmlformats.org/officeDocument/2006/relationships/hyperlink" Target="https://generated.photos/face-generator" TargetMode="External"/><Relationship Id="rId4" Type="http://schemas.openxmlformats.org/officeDocument/2006/relationships/hyperlink" Target="https://www.youtube.com/watch?v=aR5N2Jl8k14"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www.theguardian.com/technology/2015/jan/06/future-wearable-technology-analysing-data"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3997" y="1931831"/>
            <a:ext cx="6184006" cy="1191766"/>
          </a:xfrm>
        </p:spPr>
        <p:txBody>
          <a:bodyPr>
            <a:noAutofit/>
          </a:bodyPr>
          <a:lstStyle/>
          <a:p>
            <a:r>
              <a:rPr lang="en-US" sz="6000" b="1" dirty="0">
                <a:solidFill>
                  <a:srgbClr val="0070C0"/>
                </a:solidFill>
                <a:latin typeface="Bell MT" panose="02020503060305020303" pitchFamily="18" charset="0"/>
              </a:rPr>
              <a:t>Lecture : 1</a:t>
            </a:r>
          </a:p>
        </p:txBody>
      </p:sp>
      <p:sp>
        <p:nvSpPr>
          <p:cNvPr id="3" name="Subtitle 2"/>
          <p:cNvSpPr>
            <a:spLocks noGrp="1"/>
          </p:cNvSpPr>
          <p:nvPr>
            <p:ph type="subTitle" idx="1"/>
          </p:nvPr>
        </p:nvSpPr>
        <p:spPr>
          <a:xfrm>
            <a:off x="3814293" y="3975526"/>
            <a:ext cx="4563414" cy="493444"/>
          </a:xfrm>
        </p:spPr>
        <p:txBody>
          <a:bodyPr>
            <a:normAutofit/>
          </a:bodyPr>
          <a:lstStyle/>
          <a:p>
            <a:r>
              <a:rPr lang="en-US" sz="2000" dirty="0">
                <a:latin typeface="Bell MT" panose="02020503060305020303" pitchFamily="18" charset="0"/>
              </a:rPr>
              <a:t>Abdullah Mansoor</a:t>
            </a:r>
          </a:p>
        </p:txBody>
      </p:sp>
    </p:spTree>
    <p:extLst>
      <p:ext uri="{BB962C8B-B14F-4D97-AF65-F5344CB8AC3E}">
        <p14:creationId xmlns:p14="http://schemas.microsoft.com/office/powerpoint/2010/main" val="9230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1- Computer Vision</a:t>
            </a:r>
            <a:br>
              <a:rPr lang="en-US" b="1" dirty="0">
                <a:latin typeface="Bell MT" panose="02020503060305020303" pitchFamily="18" charset="0"/>
              </a:rPr>
            </a:br>
            <a:r>
              <a:rPr lang="en-US" sz="2000" dirty="0">
                <a:latin typeface="Bell MT" panose="02020503060305020303" pitchFamily="18" charset="0"/>
              </a:rPr>
              <a:t>Security &amp; Survelience </a:t>
            </a:r>
            <a:endParaRPr lang="en-US" b="1" dirty="0">
              <a:latin typeface="Bell MT" panose="02020503060305020303"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9067" y="2485624"/>
            <a:ext cx="7577209" cy="3696236"/>
          </a:xfrm>
        </p:spPr>
      </p:pic>
    </p:spTree>
    <p:extLst>
      <p:ext uri="{BB962C8B-B14F-4D97-AF65-F5344CB8AC3E}">
        <p14:creationId xmlns:p14="http://schemas.microsoft.com/office/powerpoint/2010/main" val="21954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1- Computer Vision</a:t>
            </a:r>
            <a:br>
              <a:rPr lang="en-US" b="1" dirty="0">
                <a:latin typeface="Bell MT" panose="02020503060305020303" pitchFamily="18" charset="0"/>
              </a:rPr>
            </a:br>
            <a:r>
              <a:rPr lang="en-US" sz="2000" dirty="0">
                <a:latin typeface="Bell MT" panose="02020503060305020303" pitchFamily="18" charset="0"/>
              </a:rPr>
              <a:t>Image Generation: Deep Fakes</a:t>
            </a:r>
            <a:endParaRPr lang="en-US" b="1" dirty="0">
              <a:latin typeface="Bell MT" panose="02020503060305020303" pitchFamily="18" charset="0"/>
            </a:endParaRPr>
          </a:p>
        </p:txBody>
      </p:sp>
      <p:sp>
        <p:nvSpPr>
          <p:cNvPr id="3" name="Rectangle 2"/>
          <p:cNvSpPr/>
          <p:nvPr/>
        </p:nvSpPr>
        <p:spPr>
          <a:xfrm>
            <a:off x="8911216" y="4846869"/>
            <a:ext cx="2525223" cy="1200329"/>
          </a:xfrm>
          <a:prstGeom prst="rect">
            <a:avLst/>
          </a:prstGeom>
        </p:spPr>
        <p:txBody>
          <a:bodyPr wrap="square">
            <a:spAutoFit/>
          </a:bodyPr>
          <a:lstStyle/>
          <a:p>
            <a:r>
              <a:rPr lang="en-US" b="1" dirty="0"/>
              <a:t>Deep Fake:</a:t>
            </a:r>
            <a:endParaRPr lang="en-US" dirty="0">
              <a:hlinkClick r:id="rId2"/>
            </a:endParaRPr>
          </a:p>
          <a:p>
            <a:r>
              <a:rPr lang="en-US" dirty="0">
                <a:hlinkClick r:id="rId2"/>
              </a:rPr>
              <a:t>https://www.youtube.com/watch?v=gLoI9hAX9dw</a:t>
            </a:r>
            <a:r>
              <a:rPr lang="en-US" dirty="0"/>
              <a:t>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827" y="2542714"/>
            <a:ext cx="3504484" cy="350448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3327" y="2543965"/>
            <a:ext cx="3503233" cy="3503233"/>
          </a:xfrm>
          <a:prstGeom prst="rect">
            <a:avLst/>
          </a:prstGeom>
        </p:spPr>
      </p:pic>
    </p:spTree>
    <p:extLst>
      <p:ext uri="{BB962C8B-B14F-4D97-AF65-F5344CB8AC3E}">
        <p14:creationId xmlns:p14="http://schemas.microsoft.com/office/powerpoint/2010/main" val="332713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1- Computer Vision</a:t>
            </a:r>
            <a:br>
              <a:rPr lang="en-US" b="1" dirty="0">
                <a:latin typeface="Bell MT" panose="02020503060305020303" pitchFamily="18" charset="0"/>
              </a:rPr>
            </a:br>
            <a:r>
              <a:rPr lang="en-US" sz="2000" dirty="0">
                <a:latin typeface="Bell MT" panose="02020503060305020303" pitchFamily="18" charset="0"/>
              </a:rPr>
              <a:t>Product Inspection and Quality Control </a:t>
            </a:r>
            <a:endParaRPr lang="en-US" b="1" dirty="0">
              <a:latin typeface="Bell MT" panose="02020503060305020303"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249" y="2557463"/>
            <a:ext cx="8583501" cy="3576459"/>
          </a:xfrm>
        </p:spPr>
      </p:pic>
    </p:spTree>
    <p:extLst>
      <p:ext uri="{BB962C8B-B14F-4D97-AF65-F5344CB8AC3E}">
        <p14:creationId xmlns:p14="http://schemas.microsoft.com/office/powerpoint/2010/main" val="250971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1- Computer Vision</a:t>
            </a:r>
            <a:br>
              <a:rPr lang="en-US" b="1" dirty="0">
                <a:latin typeface="Bell MT" panose="02020503060305020303" pitchFamily="18" charset="0"/>
              </a:rPr>
            </a:br>
            <a:r>
              <a:rPr lang="en-US" sz="2000" dirty="0">
                <a:latin typeface="Bell MT" panose="02020503060305020303" pitchFamily="18" charset="0"/>
              </a:rPr>
              <a:t>Optical Character Recognition</a:t>
            </a:r>
            <a:endParaRPr lang="en-US" b="1" dirty="0">
              <a:latin typeface="Bell MT" panose="02020503060305020303"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2259" y="2634736"/>
            <a:ext cx="8667481" cy="3317875"/>
          </a:xfrm>
        </p:spPr>
      </p:pic>
    </p:spTree>
    <p:extLst>
      <p:ext uri="{BB962C8B-B14F-4D97-AF65-F5344CB8AC3E}">
        <p14:creationId xmlns:p14="http://schemas.microsoft.com/office/powerpoint/2010/main" val="81092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1- Computer Vision</a:t>
            </a:r>
            <a:br>
              <a:rPr lang="en-US" b="1" dirty="0">
                <a:latin typeface="Bell MT" panose="02020503060305020303" pitchFamily="18" charset="0"/>
              </a:rPr>
            </a:br>
            <a:r>
              <a:rPr lang="en-US" sz="2000" dirty="0">
                <a:latin typeface="Bell MT" panose="02020503060305020303" pitchFamily="18" charset="0"/>
              </a:rPr>
              <a:t>Medical Diagnosis: X-ray &amp; MRI Desease Detection</a:t>
            </a:r>
            <a:endParaRPr lang="en-US" b="1" dirty="0">
              <a:latin typeface="Bell MT" panose="02020503060305020303"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9558" y="2518827"/>
            <a:ext cx="6652883" cy="3527951"/>
          </a:xfrm>
        </p:spPr>
      </p:pic>
    </p:spTree>
    <p:extLst>
      <p:ext uri="{BB962C8B-B14F-4D97-AF65-F5344CB8AC3E}">
        <p14:creationId xmlns:p14="http://schemas.microsoft.com/office/powerpoint/2010/main" val="126781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1- Computer Vision</a:t>
            </a:r>
            <a:br>
              <a:rPr lang="en-US" b="1" dirty="0">
                <a:latin typeface="Bell MT" panose="02020503060305020303" pitchFamily="18" charset="0"/>
              </a:rPr>
            </a:br>
            <a:r>
              <a:rPr lang="en-US" sz="2000" dirty="0">
                <a:latin typeface="Bell MT" panose="02020503060305020303" pitchFamily="18" charset="0"/>
              </a:rPr>
              <a:t>User Experience Enhncement: Auto-photo Tagging</a:t>
            </a:r>
            <a:endParaRPr lang="en-US" b="1" dirty="0">
              <a:latin typeface="Bell MT" panose="02020503060305020303" pitchFamily="18" charset="0"/>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9553" y="2583221"/>
            <a:ext cx="6472893" cy="3572880"/>
          </a:xfrm>
        </p:spPr>
      </p:pic>
    </p:spTree>
    <p:extLst>
      <p:ext uri="{BB962C8B-B14F-4D97-AF65-F5344CB8AC3E}">
        <p14:creationId xmlns:p14="http://schemas.microsoft.com/office/powerpoint/2010/main" val="1221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Bell MT" panose="02020503060305020303" pitchFamily="18" charset="0"/>
              </a:rPr>
              <a:t>2- </a:t>
            </a:r>
            <a:r>
              <a:rPr lang="en-US" b="1" dirty="0"/>
              <a:t>Natural Language Programming</a:t>
            </a:r>
          </a:p>
        </p:txBody>
      </p:sp>
      <p:sp>
        <p:nvSpPr>
          <p:cNvPr id="5" name="Content Placeholder 2">
            <a:extLst>
              <a:ext uri="{FF2B5EF4-FFF2-40B4-BE49-F238E27FC236}">
                <a16:creationId xmlns:a16="http://schemas.microsoft.com/office/drawing/2014/main" id="{45A8F77C-C350-400C-8D28-72801A2719C3}"/>
              </a:ext>
            </a:extLst>
          </p:cNvPr>
          <p:cNvSpPr>
            <a:spLocks noGrp="1"/>
          </p:cNvSpPr>
          <p:nvPr>
            <p:ph idx="1"/>
          </p:nvPr>
        </p:nvSpPr>
        <p:spPr>
          <a:xfrm>
            <a:off x="1295401" y="2556932"/>
            <a:ext cx="9601196" cy="3318936"/>
          </a:xfrm>
        </p:spPr>
        <p:txBody>
          <a:bodyPr>
            <a:normAutofit/>
          </a:bodyPr>
          <a:lstStyle/>
          <a:p>
            <a:r>
              <a:rPr lang="en-US" dirty="0">
                <a:latin typeface="Bell MT" panose="02020503060305020303" pitchFamily="18" charset="0"/>
              </a:rPr>
              <a:t>Information Extraction</a:t>
            </a:r>
          </a:p>
          <a:p>
            <a:r>
              <a:rPr lang="en-US" dirty="0">
                <a:latin typeface="Bell MT" panose="02020503060305020303" pitchFamily="18" charset="0"/>
              </a:rPr>
              <a:t>Language Apprehension/Understanding: SIRI</a:t>
            </a:r>
          </a:p>
          <a:p>
            <a:r>
              <a:rPr lang="en-US" dirty="0">
                <a:effectLst/>
                <a:latin typeface="Bell MT" panose="02020503060305020303" pitchFamily="18" charset="0"/>
              </a:rPr>
              <a:t>Language Generation</a:t>
            </a:r>
          </a:p>
          <a:p>
            <a:r>
              <a:rPr lang="en-US" dirty="0">
                <a:latin typeface="Bell MT" panose="02020503060305020303" pitchFamily="18" charset="0"/>
              </a:rPr>
              <a:t>Sentiment Analysis: Plotical, Commercial Applications</a:t>
            </a:r>
            <a:endParaRPr lang="en-US" dirty="0">
              <a:effectLst/>
              <a:latin typeface="Bell MT" panose="02020503060305020303" pitchFamily="18" charset="0"/>
            </a:endParaRPr>
          </a:p>
        </p:txBody>
      </p:sp>
    </p:spTree>
    <p:extLst>
      <p:ext uri="{BB962C8B-B14F-4D97-AF65-F5344CB8AC3E}">
        <p14:creationId xmlns:p14="http://schemas.microsoft.com/office/powerpoint/2010/main" val="1000574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2- </a:t>
            </a:r>
            <a:r>
              <a:rPr lang="en-US" b="1" dirty="0"/>
              <a:t>Natural Language Programming</a:t>
            </a:r>
            <a:br>
              <a:rPr lang="en-US" b="1" dirty="0"/>
            </a:br>
            <a:r>
              <a:rPr lang="en-US" sz="2400" dirty="0">
                <a:latin typeface="Bell MT" panose="02020503060305020303" pitchFamily="18" charset="0"/>
              </a:rPr>
              <a:t>GPT3 : Language Generation</a:t>
            </a:r>
            <a:endParaRPr lang="en-US" b="1" dirty="0"/>
          </a:p>
        </p:txBody>
      </p:sp>
      <p:sp>
        <p:nvSpPr>
          <p:cNvPr id="5" name="Content Placeholder 2">
            <a:extLst>
              <a:ext uri="{FF2B5EF4-FFF2-40B4-BE49-F238E27FC236}">
                <a16:creationId xmlns:a16="http://schemas.microsoft.com/office/drawing/2014/main" id="{45A8F77C-C350-400C-8D28-72801A2719C3}"/>
              </a:ext>
            </a:extLst>
          </p:cNvPr>
          <p:cNvSpPr>
            <a:spLocks noGrp="1"/>
          </p:cNvSpPr>
          <p:nvPr>
            <p:ph idx="1"/>
          </p:nvPr>
        </p:nvSpPr>
        <p:spPr>
          <a:xfrm>
            <a:off x="1295401" y="2556932"/>
            <a:ext cx="9601196" cy="3318936"/>
          </a:xfrm>
        </p:spPr>
        <p:txBody>
          <a:bodyPr>
            <a:normAutofit fontScale="85000" lnSpcReduction="10000"/>
          </a:bodyPr>
          <a:lstStyle/>
          <a:p>
            <a:r>
              <a:rPr lang="en-US" dirty="0">
                <a:latin typeface="Bell MT" panose="02020503060305020303" pitchFamily="18" charset="0"/>
              </a:rPr>
              <a:t>GPT : Language generation</a:t>
            </a:r>
          </a:p>
          <a:p>
            <a:pPr lvl="1"/>
            <a:r>
              <a:rPr lang="en-US" b="1" dirty="0">
                <a:solidFill>
                  <a:srgbClr val="FF0000"/>
                </a:solidFill>
                <a:latin typeface="Bell MT" panose="02020503060305020303" pitchFamily="18" charset="0"/>
              </a:rPr>
              <a:t>Human Input: </a:t>
            </a:r>
          </a:p>
          <a:p>
            <a:pPr lvl="2"/>
            <a:r>
              <a:rPr lang="en-US" dirty="0">
                <a:latin typeface="Bell MT" panose="02020503060305020303" pitchFamily="18" charset="0"/>
              </a:rPr>
              <a:t>In a shocking finding, scientist discovered a herd of unicorns living in a remote, previously unexplored valley, in the Andes Mountains. Even more surprising to the researchers was the fact that the unicorns spoke perfect English.</a:t>
            </a:r>
          </a:p>
          <a:p>
            <a:pPr lvl="1"/>
            <a:r>
              <a:rPr lang="en-US" b="1" dirty="0">
                <a:solidFill>
                  <a:srgbClr val="FF0000"/>
                </a:solidFill>
                <a:latin typeface="Bell MT" panose="02020503060305020303" pitchFamily="18" charset="0"/>
              </a:rPr>
              <a:t>DL Model Output</a:t>
            </a:r>
            <a:r>
              <a:rPr lang="en-US" dirty="0">
                <a:latin typeface="Bell MT" panose="02020503060305020303" pitchFamily="18" charset="0"/>
              </a:rPr>
              <a:t>: </a:t>
            </a:r>
          </a:p>
          <a:p>
            <a:pPr lvl="2"/>
            <a:r>
              <a:rPr lang="en-US" dirty="0">
                <a:latin typeface="Bell MT" panose="02020503060305020303" pitchFamily="18" charset="0"/>
              </a:rPr>
              <a:t>The scientist named the population, after their distinctive horn, Ovid’s Unicorn. These four-horned, silver-white unicorns were previously unknown to science. Now, after almost two centuries, the mystery of what sparked this odd phenomenon is finally solved. Dr. Jorge Pérez, an evolutionary biologist from the University of La Paz, and several companions, were exploring the Andes Mountains when they found a small valley, with no other animals or humans. Pérez noticed that the valley had what appeared to be a natural fountain, surrounded by two peaks of rock and silver snow.</a:t>
            </a:r>
          </a:p>
        </p:txBody>
      </p:sp>
    </p:spTree>
    <p:extLst>
      <p:ext uri="{BB962C8B-B14F-4D97-AF65-F5344CB8AC3E}">
        <p14:creationId xmlns:p14="http://schemas.microsoft.com/office/powerpoint/2010/main" val="180307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3- </a:t>
            </a:r>
            <a:r>
              <a:rPr lang="en-US" b="1" dirty="0"/>
              <a:t>Product Design</a:t>
            </a:r>
          </a:p>
        </p:txBody>
      </p:sp>
      <p:sp>
        <p:nvSpPr>
          <p:cNvPr id="5" name="Content Placeholder 2">
            <a:extLst>
              <a:ext uri="{FF2B5EF4-FFF2-40B4-BE49-F238E27FC236}">
                <a16:creationId xmlns:a16="http://schemas.microsoft.com/office/drawing/2014/main" id="{45A8F77C-C350-400C-8D28-72801A2719C3}"/>
              </a:ext>
            </a:extLst>
          </p:cNvPr>
          <p:cNvSpPr>
            <a:spLocks noGrp="1"/>
          </p:cNvSpPr>
          <p:nvPr>
            <p:ph idx="1"/>
          </p:nvPr>
        </p:nvSpPr>
        <p:spPr>
          <a:xfrm>
            <a:off x="1295401" y="2556932"/>
            <a:ext cx="9601196" cy="3318936"/>
          </a:xfrm>
        </p:spPr>
        <p:txBody>
          <a:bodyPr>
            <a:normAutofit lnSpcReduction="10000"/>
          </a:bodyPr>
          <a:lstStyle/>
          <a:p>
            <a:r>
              <a:rPr lang="en-US" dirty="0">
                <a:effectLst/>
                <a:latin typeface="Bell MT" panose="02020503060305020303" pitchFamily="18" charset="0"/>
              </a:rPr>
              <a:t>Generative Design</a:t>
            </a:r>
          </a:p>
          <a:p>
            <a:r>
              <a:rPr lang="en-US" dirty="0">
                <a:latin typeface="Bell MT" panose="02020503060305020303" pitchFamily="18" charset="0"/>
                <a:hlinkClick r:id="rId2"/>
              </a:rPr>
              <a:t>https://www.youtube.com/watch?v=vtfNlWEJxw4</a:t>
            </a:r>
            <a:endParaRPr lang="en-US" dirty="0">
              <a:latin typeface="Bell MT" panose="02020503060305020303" pitchFamily="18" charset="0"/>
            </a:endParaRPr>
          </a:p>
          <a:p>
            <a:r>
              <a:rPr lang="en-US" dirty="0">
                <a:latin typeface="Bell MT" panose="02020503060305020303" pitchFamily="18" charset="0"/>
                <a:hlinkClick r:id="rId3"/>
              </a:rPr>
              <a:t>https://www.youtube.com/watch?v=1yuzHygJGvc</a:t>
            </a:r>
            <a:r>
              <a:rPr lang="en-US" dirty="0">
                <a:latin typeface="Bell MT" panose="02020503060305020303" pitchFamily="18" charset="0"/>
              </a:rPr>
              <a:t> </a:t>
            </a:r>
          </a:p>
          <a:p>
            <a:r>
              <a:rPr lang="en-US" dirty="0">
                <a:latin typeface="Bell MT" panose="02020503060305020303" pitchFamily="18" charset="0"/>
                <a:hlinkClick r:id="rId4"/>
              </a:rPr>
              <a:t>https://www.youtube.com/watch?v=aR5N2Jl8k14</a:t>
            </a:r>
            <a:r>
              <a:rPr lang="en-US" dirty="0">
                <a:latin typeface="Bell MT" panose="02020503060305020303" pitchFamily="18" charset="0"/>
              </a:rPr>
              <a:t> </a:t>
            </a:r>
          </a:p>
          <a:p>
            <a:r>
              <a:rPr lang="en-US" dirty="0">
                <a:latin typeface="Bell MT" panose="02020503060305020303" pitchFamily="18" charset="0"/>
              </a:rPr>
              <a:t>Character Design</a:t>
            </a:r>
          </a:p>
          <a:p>
            <a:r>
              <a:rPr lang="en-US" dirty="0">
                <a:latin typeface="Bell MT" panose="02020503060305020303" pitchFamily="18" charset="0"/>
                <a:hlinkClick r:id="rId5"/>
              </a:rPr>
              <a:t>https://generated.photos/face-generator</a:t>
            </a:r>
            <a:r>
              <a:rPr lang="en-US" dirty="0">
                <a:latin typeface="Bell MT" panose="02020503060305020303" pitchFamily="18" charset="0"/>
              </a:rPr>
              <a:t> </a:t>
            </a:r>
          </a:p>
          <a:p>
            <a:r>
              <a:rPr lang="en-US" dirty="0">
                <a:effectLst/>
                <a:latin typeface="Bell MT" panose="02020503060305020303" pitchFamily="18" charset="0"/>
              </a:rPr>
              <a:t>Artbreeder</a:t>
            </a:r>
          </a:p>
        </p:txBody>
      </p:sp>
    </p:spTree>
    <p:extLst>
      <p:ext uri="{BB962C8B-B14F-4D97-AF65-F5344CB8AC3E}">
        <p14:creationId xmlns:p14="http://schemas.microsoft.com/office/powerpoint/2010/main" val="412347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4- </a:t>
            </a:r>
            <a:r>
              <a:rPr lang="en-US" b="1" dirty="0"/>
              <a:t>Predictive Analysis</a:t>
            </a:r>
          </a:p>
        </p:txBody>
      </p:sp>
      <p:sp>
        <p:nvSpPr>
          <p:cNvPr id="5" name="Content Placeholder 2">
            <a:extLst>
              <a:ext uri="{FF2B5EF4-FFF2-40B4-BE49-F238E27FC236}">
                <a16:creationId xmlns:a16="http://schemas.microsoft.com/office/drawing/2014/main" id="{45A8F77C-C350-400C-8D28-72801A2719C3}"/>
              </a:ext>
            </a:extLst>
          </p:cNvPr>
          <p:cNvSpPr>
            <a:spLocks noGrp="1"/>
          </p:cNvSpPr>
          <p:nvPr>
            <p:ph idx="1"/>
          </p:nvPr>
        </p:nvSpPr>
        <p:spPr>
          <a:xfrm>
            <a:off x="1295401" y="2556932"/>
            <a:ext cx="9601196" cy="3318936"/>
          </a:xfrm>
        </p:spPr>
        <p:txBody>
          <a:bodyPr>
            <a:normAutofit/>
          </a:bodyPr>
          <a:lstStyle/>
          <a:p>
            <a:r>
              <a:rPr lang="en-US" dirty="0">
                <a:latin typeface="Bell MT" panose="02020503060305020303" pitchFamily="18" charset="0"/>
              </a:rPr>
              <a:t>Price/Stocks Forecasting</a:t>
            </a:r>
          </a:p>
          <a:p>
            <a:r>
              <a:rPr lang="en-US" dirty="0">
                <a:effectLst/>
                <a:latin typeface="Bell MT" panose="02020503060305020303" pitchFamily="18" charset="0"/>
              </a:rPr>
              <a:t>Weather Forecasting</a:t>
            </a:r>
          </a:p>
          <a:p>
            <a:r>
              <a:rPr lang="en-US" dirty="0">
                <a:latin typeface="Bell MT" panose="02020503060305020303" pitchFamily="18" charset="0"/>
              </a:rPr>
              <a:t>Earthquake Forecasting</a:t>
            </a:r>
          </a:p>
          <a:p>
            <a:r>
              <a:rPr lang="en-US" dirty="0">
                <a:effectLst/>
                <a:latin typeface="Bell MT" panose="02020503060305020303" pitchFamily="18" charset="0"/>
              </a:rPr>
              <a:t>Election Result Forecasting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795" y="2556932"/>
            <a:ext cx="5993212" cy="3394176"/>
          </a:xfrm>
          <a:prstGeom prst="rect">
            <a:avLst/>
          </a:prstGeom>
        </p:spPr>
      </p:pic>
    </p:spTree>
    <p:extLst>
      <p:ext uri="{BB962C8B-B14F-4D97-AF65-F5344CB8AC3E}">
        <p14:creationId xmlns:p14="http://schemas.microsoft.com/office/powerpoint/2010/main" val="32296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3997" y="1931831"/>
            <a:ext cx="6184006" cy="1191766"/>
          </a:xfrm>
        </p:spPr>
        <p:txBody>
          <a:bodyPr>
            <a:noAutofit/>
          </a:bodyPr>
          <a:lstStyle/>
          <a:p>
            <a:r>
              <a:rPr lang="en-US" sz="3600" dirty="0">
                <a:latin typeface="Bell MT" panose="02020503060305020303" pitchFamily="18" charset="0"/>
              </a:rPr>
              <a:t>Artificial Intelligence: An Introduction </a:t>
            </a:r>
          </a:p>
        </p:txBody>
      </p:sp>
      <p:sp>
        <p:nvSpPr>
          <p:cNvPr id="3" name="Subtitle 2"/>
          <p:cNvSpPr>
            <a:spLocks noGrp="1"/>
          </p:cNvSpPr>
          <p:nvPr>
            <p:ph type="subTitle" idx="1"/>
          </p:nvPr>
        </p:nvSpPr>
        <p:spPr>
          <a:xfrm>
            <a:off x="3814293" y="3975526"/>
            <a:ext cx="4563414" cy="493444"/>
          </a:xfrm>
        </p:spPr>
        <p:txBody>
          <a:bodyPr>
            <a:normAutofit/>
          </a:bodyPr>
          <a:lstStyle/>
          <a:p>
            <a:r>
              <a:rPr lang="en-US" sz="2000" dirty="0">
                <a:latin typeface="Bell MT" panose="02020503060305020303" pitchFamily="18" charset="0"/>
              </a:rPr>
              <a:t>Abdullah Mansoor</a:t>
            </a:r>
          </a:p>
        </p:txBody>
      </p:sp>
    </p:spTree>
    <p:extLst>
      <p:ext uri="{BB962C8B-B14F-4D97-AF65-F5344CB8AC3E}">
        <p14:creationId xmlns:p14="http://schemas.microsoft.com/office/powerpoint/2010/main" val="1800785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4- </a:t>
            </a:r>
            <a:r>
              <a:rPr lang="en-US" b="1" dirty="0"/>
              <a:t>Network Security</a:t>
            </a:r>
            <a:br>
              <a:rPr lang="en-US" b="1" dirty="0"/>
            </a:br>
            <a:r>
              <a:rPr lang="en-US" sz="2200" dirty="0">
                <a:latin typeface="Bell MT" panose="02020503060305020303" pitchFamily="18" charset="0"/>
              </a:rPr>
              <a:t>Network Intrusion Detection</a:t>
            </a:r>
            <a:endParaRPr lang="en-US" sz="2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617" y="2614667"/>
            <a:ext cx="4794765" cy="3299838"/>
          </a:xfrm>
          <a:prstGeom prst="rect">
            <a:avLst/>
          </a:prstGeom>
        </p:spPr>
      </p:pic>
    </p:spTree>
    <p:extLst>
      <p:ext uri="{BB962C8B-B14F-4D97-AF65-F5344CB8AC3E}">
        <p14:creationId xmlns:p14="http://schemas.microsoft.com/office/powerpoint/2010/main" val="106430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3997" y="1931831"/>
            <a:ext cx="6184006" cy="1191766"/>
          </a:xfrm>
        </p:spPr>
        <p:txBody>
          <a:bodyPr>
            <a:noAutofit/>
          </a:bodyPr>
          <a:lstStyle/>
          <a:p>
            <a:r>
              <a:rPr lang="en-US" sz="3600" dirty="0">
                <a:latin typeface="Bell MT" panose="02020503060305020303" pitchFamily="18" charset="0"/>
              </a:rPr>
              <a:t>AI and Big Data </a:t>
            </a:r>
          </a:p>
        </p:txBody>
      </p:sp>
    </p:spTree>
    <p:extLst>
      <p:ext uri="{BB962C8B-B14F-4D97-AF65-F5344CB8AC3E}">
        <p14:creationId xmlns:p14="http://schemas.microsoft.com/office/powerpoint/2010/main" val="221158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AI and Big Data</a:t>
            </a:r>
            <a:endParaRPr lang="en-US" sz="2200" b="1" dirty="0"/>
          </a:p>
        </p:txBody>
      </p:sp>
      <p:sp>
        <p:nvSpPr>
          <p:cNvPr id="4" name="Content Placeholder 2">
            <a:extLst>
              <a:ext uri="{FF2B5EF4-FFF2-40B4-BE49-F238E27FC236}">
                <a16:creationId xmlns:a16="http://schemas.microsoft.com/office/drawing/2014/main" id="{45A8F77C-C350-400C-8D28-72801A2719C3}"/>
              </a:ext>
            </a:extLst>
          </p:cNvPr>
          <p:cNvSpPr>
            <a:spLocks noGrp="1"/>
          </p:cNvSpPr>
          <p:nvPr>
            <p:ph idx="1"/>
          </p:nvPr>
        </p:nvSpPr>
        <p:spPr>
          <a:xfrm>
            <a:off x="1295401" y="2556932"/>
            <a:ext cx="9601196" cy="3318936"/>
          </a:xfrm>
        </p:spPr>
        <p:txBody>
          <a:bodyPr>
            <a:normAutofit/>
          </a:bodyPr>
          <a:lstStyle/>
          <a:p>
            <a:pPr marL="457200" indent="-457200">
              <a:buFont typeface="+mj-lt"/>
              <a:buAutoNum type="arabicPeriod"/>
            </a:pPr>
            <a:r>
              <a:rPr lang="en-US" dirty="0">
                <a:effectLst/>
                <a:latin typeface="Bell MT" panose="02020503060305020303" pitchFamily="18" charset="0"/>
              </a:rPr>
              <a:t>Big Data</a:t>
            </a:r>
            <a:endParaRPr lang="en-US" dirty="0">
              <a:latin typeface="Bell MT" panose="02020503060305020303" pitchFamily="18" charset="0"/>
            </a:endParaRPr>
          </a:p>
          <a:p>
            <a:pPr marL="457200" indent="-457200">
              <a:buFont typeface="+mj-lt"/>
              <a:buAutoNum type="arabicPeriod"/>
            </a:pPr>
            <a:r>
              <a:rPr lang="en-US" dirty="0">
                <a:effectLst/>
                <a:latin typeface="Bell MT" panose="02020503060305020303" pitchFamily="18" charset="0"/>
              </a:rPr>
              <a:t>IoT Networks</a:t>
            </a:r>
          </a:p>
          <a:p>
            <a:pPr marL="457200" indent="-457200">
              <a:buFont typeface="+mj-lt"/>
              <a:buAutoNum type="arabicPeriod"/>
            </a:pPr>
            <a:r>
              <a:rPr lang="en-US" dirty="0">
                <a:latin typeface="Bell MT" panose="02020503060305020303" pitchFamily="18" charset="0"/>
              </a:rPr>
              <a:t>Wearables</a:t>
            </a:r>
            <a:endParaRPr lang="en-US" dirty="0">
              <a:effectLst/>
              <a:latin typeface="Bell MT" panose="02020503060305020303" pitchFamily="18" charset="0"/>
            </a:endParaRPr>
          </a:p>
          <a:p>
            <a:pPr marL="457200" indent="-457200">
              <a:buFont typeface="+mj-lt"/>
              <a:buAutoNum type="arabicPeriod"/>
            </a:pPr>
            <a:r>
              <a:rPr lang="en-US" dirty="0">
                <a:latin typeface="Bell MT" panose="02020503060305020303" pitchFamily="18" charset="0"/>
              </a:rPr>
              <a:t>Social Media</a:t>
            </a:r>
          </a:p>
          <a:p>
            <a:pPr marL="457200" indent="-457200">
              <a:buFont typeface="+mj-lt"/>
              <a:buAutoNum type="arabicPeriod"/>
            </a:pPr>
            <a:r>
              <a:rPr lang="en-US" dirty="0">
                <a:effectLst/>
                <a:latin typeface="Bell MT" panose="02020503060305020303" pitchFamily="18" charset="0"/>
              </a:rPr>
              <a:t>Distributed Storage</a:t>
            </a:r>
          </a:p>
          <a:p>
            <a:pPr marL="457200" indent="-457200">
              <a:buFont typeface="+mj-lt"/>
              <a:buAutoNum type="arabicPeriod"/>
            </a:pPr>
            <a:r>
              <a:rPr lang="en-US" dirty="0">
                <a:latin typeface="Bell MT" panose="02020503060305020303" pitchFamily="18" charset="0"/>
              </a:rPr>
              <a:t>Distributed Processing</a:t>
            </a:r>
            <a:endParaRPr lang="en-US" dirty="0">
              <a:effectLst/>
              <a:latin typeface="Bell MT" panose="02020503060305020303" pitchFamily="18" charset="0"/>
            </a:endParaRPr>
          </a:p>
        </p:txBody>
      </p:sp>
    </p:spTree>
    <p:extLst>
      <p:ext uri="{BB962C8B-B14F-4D97-AF65-F5344CB8AC3E}">
        <p14:creationId xmlns:p14="http://schemas.microsoft.com/office/powerpoint/2010/main" val="312564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1- Big Data</a:t>
            </a:r>
            <a:endParaRPr lang="en-US" sz="2200" b="1" dirty="0"/>
          </a:p>
        </p:txBody>
      </p:sp>
      <p:sp>
        <p:nvSpPr>
          <p:cNvPr id="4" name="Content Placeholder 2">
            <a:extLst>
              <a:ext uri="{FF2B5EF4-FFF2-40B4-BE49-F238E27FC236}">
                <a16:creationId xmlns:a16="http://schemas.microsoft.com/office/drawing/2014/main" id="{45A8F77C-C350-400C-8D28-72801A2719C3}"/>
              </a:ext>
            </a:extLst>
          </p:cNvPr>
          <p:cNvSpPr>
            <a:spLocks noGrp="1"/>
          </p:cNvSpPr>
          <p:nvPr>
            <p:ph idx="1"/>
          </p:nvPr>
        </p:nvSpPr>
        <p:spPr>
          <a:xfrm>
            <a:off x="1295401" y="2556932"/>
            <a:ext cx="9601196" cy="3318936"/>
          </a:xfrm>
        </p:spPr>
        <p:txBody>
          <a:bodyPr>
            <a:normAutofit/>
          </a:bodyPr>
          <a:lstStyle/>
          <a:p>
            <a:r>
              <a:rPr lang="en-US" dirty="0">
                <a:effectLst/>
                <a:latin typeface="Bell MT" panose="02020503060305020303" pitchFamily="18" charset="0"/>
              </a:rPr>
              <a:t>Machine/Deep Learning Algorithms are data hungry</a:t>
            </a:r>
          </a:p>
          <a:p>
            <a:r>
              <a:rPr lang="en-US" dirty="0">
                <a:latin typeface="Bell MT" panose="02020503060305020303" pitchFamily="18" charset="0"/>
              </a:rPr>
              <a:t>Sight &amp; Insight -  </a:t>
            </a:r>
            <a:r>
              <a:rPr lang="ur-PK" dirty="0">
                <a:latin typeface="Bell MT" panose="02020503060305020303" pitchFamily="18" charset="0"/>
              </a:rPr>
              <a:t>بصارت ، بصیرت</a:t>
            </a:r>
            <a:r>
              <a:rPr lang="en-US" dirty="0">
                <a:latin typeface="Bell MT" panose="02020503060305020303" pitchFamily="18" charset="0"/>
              </a:rPr>
              <a:t>  and Experience = Data</a:t>
            </a:r>
          </a:p>
          <a:p>
            <a:r>
              <a:rPr lang="en-US" dirty="0">
                <a:latin typeface="Bell MT" panose="02020503060305020303" pitchFamily="18" charset="0"/>
              </a:rPr>
              <a:t>More Data leads to finding more fine patterns in the data</a:t>
            </a:r>
          </a:p>
          <a:p>
            <a:r>
              <a:rPr lang="en-US" dirty="0">
                <a:latin typeface="Bell MT" panose="02020503060305020303" pitchFamily="18" charset="0"/>
              </a:rPr>
              <a:t>More Complex Models require more data to be productive</a:t>
            </a:r>
          </a:p>
          <a:p>
            <a:endParaRPr lang="en-US" dirty="0">
              <a:latin typeface="Bell MT" panose="02020503060305020303" pitchFamily="18" charset="0"/>
            </a:endParaRPr>
          </a:p>
        </p:txBody>
      </p:sp>
    </p:spTree>
    <p:extLst>
      <p:ext uri="{BB962C8B-B14F-4D97-AF65-F5344CB8AC3E}">
        <p14:creationId xmlns:p14="http://schemas.microsoft.com/office/powerpoint/2010/main" val="8304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2- IoT Networks</a:t>
            </a:r>
            <a:endParaRPr lang="en-US" sz="22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1436" y="2529385"/>
            <a:ext cx="5409127" cy="3602478"/>
          </a:xfrm>
          <a:prstGeom prst="rect">
            <a:avLst/>
          </a:prstGeom>
        </p:spPr>
      </p:pic>
    </p:spTree>
    <p:extLst>
      <p:ext uri="{BB962C8B-B14F-4D97-AF65-F5344CB8AC3E}">
        <p14:creationId xmlns:p14="http://schemas.microsoft.com/office/powerpoint/2010/main" val="14240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3- Wearables</a:t>
            </a:r>
            <a:endParaRPr lang="en-US" sz="2200" b="1" dirty="0"/>
          </a:p>
        </p:txBody>
      </p:sp>
      <p:sp>
        <p:nvSpPr>
          <p:cNvPr id="4" name="Content Placeholder 2">
            <a:extLst>
              <a:ext uri="{FF2B5EF4-FFF2-40B4-BE49-F238E27FC236}">
                <a16:creationId xmlns:a16="http://schemas.microsoft.com/office/drawing/2014/main" id="{45A8F77C-C350-400C-8D28-72801A2719C3}"/>
              </a:ext>
            </a:extLst>
          </p:cNvPr>
          <p:cNvSpPr>
            <a:spLocks noGrp="1"/>
          </p:cNvSpPr>
          <p:nvPr>
            <p:ph idx="1"/>
          </p:nvPr>
        </p:nvSpPr>
        <p:spPr>
          <a:xfrm>
            <a:off x="1295401" y="2556932"/>
            <a:ext cx="3804633" cy="3318936"/>
          </a:xfrm>
        </p:spPr>
        <p:txBody>
          <a:bodyPr>
            <a:normAutofit/>
          </a:bodyPr>
          <a:lstStyle/>
          <a:p>
            <a:r>
              <a:rPr lang="en-US" dirty="0">
                <a:latin typeface="Bell MT" panose="02020503060305020303" pitchFamily="18" charset="0"/>
              </a:rPr>
              <a:t>The future of wearable technology is not wearables, it is analysing the data.</a:t>
            </a:r>
          </a:p>
          <a:p>
            <a:r>
              <a:rPr lang="en-US" dirty="0">
                <a:latin typeface="Bell MT" panose="02020503060305020303" pitchFamily="18" charset="0"/>
                <a:hlinkClick r:id="rId2"/>
              </a:rPr>
              <a:t>https://www.theguardian.com/technology/2015/jan/06/future-wearable-technology-analysing-data</a:t>
            </a:r>
            <a:r>
              <a:rPr lang="en-US" dirty="0">
                <a:latin typeface="Bell MT" panose="02020503060305020303" pitchFamily="18"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807" y="2782622"/>
            <a:ext cx="5105480" cy="2867555"/>
          </a:xfrm>
          <a:prstGeom prst="rect">
            <a:avLst/>
          </a:prstGeom>
        </p:spPr>
      </p:pic>
    </p:spTree>
    <p:extLst>
      <p:ext uri="{BB962C8B-B14F-4D97-AF65-F5344CB8AC3E}">
        <p14:creationId xmlns:p14="http://schemas.microsoft.com/office/powerpoint/2010/main" val="133649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4- Social  Media</a:t>
            </a:r>
            <a:endParaRPr lang="en-US" sz="2200" b="1" dirty="0"/>
          </a:p>
        </p:txBody>
      </p:sp>
      <p:pic>
        <p:nvPicPr>
          <p:cNvPr id="5" name="Picture 4"/>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15048"/>
          <a:stretch/>
        </p:blipFill>
        <p:spPr>
          <a:xfrm>
            <a:off x="3935032" y="2458793"/>
            <a:ext cx="4321935" cy="3671552"/>
          </a:xfrm>
          <a:prstGeom prst="rect">
            <a:avLst/>
          </a:prstGeom>
        </p:spPr>
      </p:pic>
    </p:spTree>
    <p:extLst>
      <p:ext uri="{BB962C8B-B14F-4D97-AF65-F5344CB8AC3E}">
        <p14:creationId xmlns:p14="http://schemas.microsoft.com/office/powerpoint/2010/main" val="402103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5- Distributed Storage</a:t>
            </a:r>
            <a:endParaRPr lang="en-US" sz="2200"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9286" y="2544584"/>
            <a:ext cx="6353427" cy="3548111"/>
          </a:xfrm>
        </p:spPr>
      </p:pic>
    </p:spTree>
    <p:extLst>
      <p:ext uri="{BB962C8B-B14F-4D97-AF65-F5344CB8AC3E}">
        <p14:creationId xmlns:p14="http://schemas.microsoft.com/office/powerpoint/2010/main" val="191474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Bell MT" panose="02020503060305020303" pitchFamily="18" charset="0"/>
              </a:rPr>
              <a:t>6- Distributed Processing of Data</a:t>
            </a:r>
            <a:endParaRPr lang="en-US" sz="2200" b="1" dirty="0"/>
          </a:p>
        </p:txBody>
      </p:sp>
      <p:sp>
        <p:nvSpPr>
          <p:cNvPr id="4" name="Content Placeholder 2">
            <a:extLst>
              <a:ext uri="{FF2B5EF4-FFF2-40B4-BE49-F238E27FC236}">
                <a16:creationId xmlns:a16="http://schemas.microsoft.com/office/drawing/2014/main" id="{45A8F77C-C350-400C-8D28-72801A2719C3}"/>
              </a:ext>
            </a:extLst>
          </p:cNvPr>
          <p:cNvSpPr>
            <a:spLocks noGrp="1"/>
          </p:cNvSpPr>
          <p:nvPr>
            <p:ph idx="1"/>
          </p:nvPr>
        </p:nvSpPr>
        <p:spPr>
          <a:xfrm>
            <a:off x="1295401" y="2556932"/>
            <a:ext cx="2993264" cy="3318936"/>
          </a:xfrm>
        </p:spPr>
        <p:txBody>
          <a:bodyPr>
            <a:normAutofit/>
          </a:bodyPr>
          <a:lstStyle/>
          <a:p>
            <a:r>
              <a:rPr lang="en-US" dirty="0">
                <a:effectLst/>
                <a:latin typeface="Bell MT" panose="02020503060305020303" pitchFamily="18" charset="0"/>
              </a:rPr>
              <a:t>Cloud Computing</a:t>
            </a:r>
          </a:p>
          <a:p>
            <a:r>
              <a:rPr lang="en-US" dirty="0">
                <a:latin typeface="Bell MT" panose="02020503060305020303" pitchFamily="18" charset="0"/>
              </a:rPr>
              <a:t>Microsoft Azure</a:t>
            </a:r>
          </a:p>
          <a:p>
            <a:r>
              <a:rPr lang="en-US" dirty="0">
                <a:effectLst/>
                <a:latin typeface="Bell MT" panose="02020503060305020303" pitchFamily="18" charset="0"/>
              </a:rPr>
              <a:t>Huawei Cloud</a:t>
            </a:r>
          </a:p>
          <a:p>
            <a:r>
              <a:rPr lang="en-US" dirty="0">
                <a:latin typeface="Bell MT" panose="02020503060305020303" pitchFamily="18" charset="0"/>
              </a:rPr>
              <a:t>Google Cloud</a:t>
            </a:r>
            <a:endParaRPr lang="en-US" dirty="0">
              <a:effectLst/>
              <a:latin typeface="Bell MT" panose="02020503060305020303" pitchFamily="18" charset="0"/>
            </a:endParaRP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5479811" y="2556932"/>
            <a:ext cx="5790274" cy="352644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1229" y="3407291"/>
            <a:ext cx="4465410" cy="3352492"/>
          </a:xfrm>
          <a:prstGeom prst="rect">
            <a:avLst/>
          </a:prstGeom>
        </p:spPr>
      </p:pic>
    </p:spTree>
    <p:extLst>
      <p:ext uri="{BB962C8B-B14F-4D97-AF65-F5344CB8AC3E}">
        <p14:creationId xmlns:p14="http://schemas.microsoft.com/office/powerpoint/2010/main" val="312165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8281" y="2579113"/>
            <a:ext cx="9601196" cy="1303867"/>
          </a:xfrm>
        </p:spPr>
        <p:txBody>
          <a:bodyPr>
            <a:normAutofit/>
          </a:bodyPr>
          <a:lstStyle/>
          <a:p>
            <a:r>
              <a:rPr lang="en-US" b="1" dirty="0">
                <a:latin typeface="Bell MT" panose="02020503060305020303" pitchFamily="18" charset="0"/>
              </a:rPr>
              <a:t>Welcome Aboard!</a:t>
            </a:r>
            <a:endParaRPr lang="en-US" b="1" dirty="0"/>
          </a:p>
        </p:txBody>
      </p:sp>
    </p:spTree>
    <p:extLst>
      <p:ext uri="{BB962C8B-B14F-4D97-AF65-F5344CB8AC3E}">
        <p14:creationId xmlns:p14="http://schemas.microsoft.com/office/powerpoint/2010/main" val="16865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3997" y="1931831"/>
            <a:ext cx="6184006" cy="1191766"/>
          </a:xfrm>
        </p:spPr>
        <p:txBody>
          <a:bodyPr>
            <a:noAutofit/>
          </a:bodyPr>
          <a:lstStyle/>
          <a:p>
            <a:r>
              <a:rPr lang="en-US" sz="3600" dirty="0">
                <a:latin typeface="Bell MT" panose="02020503060305020303" pitchFamily="18" charset="0"/>
              </a:rPr>
              <a:t>Artificial Intelligence</a:t>
            </a:r>
          </a:p>
        </p:txBody>
      </p:sp>
    </p:spTree>
    <p:extLst>
      <p:ext uri="{BB962C8B-B14F-4D97-AF65-F5344CB8AC3E}">
        <p14:creationId xmlns:p14="http://schemas.microsoft.com/office/powerpoint/2010/main" val="284613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793237" y="3466531"/>
            <a:ext cx="2101756" cy="2478225"/>
          </a:xfrm>
          <a:prstGeom prst="rect">
            <a:avLst/>
          </a:prstGeom>
          <a:solidFill>
            <a:schemeClr val="accent2">
              <a:lumMod val="20000"/>
              <a:lumOff val="80000"/>
            </a:schemeClr>
          </a:solidFill>
        </p:spPr>
        <p:txBody>
          <a:bodyPr wrap="square" rtlCol="0">
            <a:spAutoFit/>
          </a:bodyPr>
          <a:lstStyle/>
          <a:p>
            <a:endParaRPr lang="en-US" dirty="0"/>
          </a:p>
        </p:txBody>
      </p:sp>
      <p:sp>
        <p:nvSpPr>
          <p:cNvPr id="2" name="Title 1"/>
          <p:cNvSpPr>
            <a:spLocks noGrp="1"/>
          </p:cNvSpPr>
          <p:nvPr>
            <p:ph type="title"/>
          </p:nvPr>
        </p:nvSpPr>
        <p:spPr/>
        <p:txBody>
          <a:bodyPr/>
          <a:lstStyle/>
          <a:p>
            <a:r>
              <a:rPr lang="en-US" b="1" dirty="0"/>
              <a:t>Artificial intelligence </a:t>
            </a:r>
            <a:r>
              <a:rPr lang="en-US" dirty="0"/>
              <a:t>(AI)</a:t>
            </a:r>
          </a:p>
        </p:txBody>
      </p:sp>
      <p:sp>
        <p:nvSpPr>
          <p:cNvPr id="3" name="Content Placeholder 2"/>
          <p:cNvSpPr>
            <a:spLocks noGrp="1"/>
          </p:cNvSpPr>
          <p:nvPr>
            <p:ph idx="1"/>
          </p:nvPr>
        </p:nvSpPr>
        <p:spPr>
          <a:xfrm>
            <a:off x="790434" y="2625820"/>
            <a:ext cx="9601196" cy="3318936"/>
          </a:xfrm>
        </p:spPr>
        <p:txBody>
          <a:bodyPr/>
          <a:lstStyle/>
          <a:p>
            <a:r>
              <a:rPr lang="en-US" dirty="0"/>
              <a:t>The study of computer systems that attempt to model and apply the intelligence of the human mind.</a:t>
            </a:r>
          </a:p>
          <a:p>
            <a:r>
              <a:rPr lang="en-US" b="1" dirty="0"/>
              <a:t>For example</a:t>
            </a:r>
            <a:r>
              <a:rPr lang="en-US" dirty="0"/>
              <a:t>:</a:t>
            </a:r>
          </a:p>
          <a:p>
            <a:pPr marL="0" indent="0">
              <a:buNone/>
            </a:pPr>
            <a:r>
              <a:rPr lang="en-US" dirty="0"/>
              <a:t>														</a:t>
            </a:r>
          </a:p>
          <a:p>
            <a:pPr marL="0" indent="0">
              <a:buNone/>
            </a:pPr>
            <a:endParaRPr lang="en-US" dirty="0"/>
          </a:p>
        </p:txBody>
      </p:sp>
      <p:sp>
        <p:nvSpPr>
          <p:cNvPr id="9" name="Rectangle 5"/>
          <p:cNvSpPr>
            <a:spLocks noChangeArrowheads="1"/>
          </p:cNvSpPr>
          <p:nvPr/>
        </p:nvSpPr>
        <p:spPr bwMode="auto">
          <a:xfrm>
            <a:off x="-982639" y="-11191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7"/>
          <p:cNvSpPr>
            <a:spLocks noChangeArrowheads="1"/>
          </p:cNvSpPr>
          <p:nvPr/>
        </p:nvSpPr>
        <p:spPr bwMode="auto">
          <a:xfrm>
            <a:off x="-982639" y="-66191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is what Humans do best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Box 11"/>
          <p:cNvSpPr txBox="1"/>
          <p:nvPr/>
        </p:nvSpPr>
        <p:spPr>
          <a:xfrm>
            <a:off x="8666328" y="3207224"/>
            <a:ext cx="2388359" cy="2862322"/>
          </a:xfrm>
          <a:prstGeom prst="rect">
            <a:avLst/>
          </a:prstGeom>
          <a:solidFill>
            <a:schemeClr val="accent2">
              <a:lumMod val="20000"/>
              <a:lumOff val="80000"/>
            </a:schemeClr>
          </a:solidFill>
        </p:spPr>
        <p:txBody>
          <a:bodyPr wrap="square" rtlCol="0">
            <a:spAutoFit/>
          </a:bodyPr>
          <a:lstStyle/>
          <a:p>
            <a:r>
              <a:rPr lang="en-US" b="1" dirty="0"/>
              <a:t>Can you count the distribution of letters in a book?</a:t>
            </a:r>
          </a:p>
          <a:p>
            <a:r>
              <a:rPr lang="en-US" b="1" dirty="0"/>
              <a:t>Add a thousand 4-digit numbers?</a:t>
            </a:r>
          </a:p>
          <a:p>
            <a:r>
              <a:rPr lang="en-US" b="1" dirty="0"/>
              <a:t>Match finger prints?</a:t>
            </a:r>
          </a:p>
          <a:p>
            <a:r>
              <a:rPr lang="en-US" b="1" dirty="0"/>
              <a:t>Search a list of a million values for duplicates6?</a:t>
            </a:r>
          </a:p>
          <a:p>
            <a:endParaRPr lang="en-US" dirty="0"/>
          </a:p>
        </p:txBody>
      </p:sp>
      <p:pic>
        <p:nvPicPr>
          <p:cNvPr id="16" name="Picture 15"/>
          <p:cNvPicPr>
            <a:picLocks noChangeAspect="1"/>
          </p:cNvPicPr>
          <p:nvPr/>
        </p:nvPicPr>
        <p:blipFill rotWithShape="1">
          <a:blip r:embed="rId2"/>
          <a:srcRect l="29004" t="3655" r="1612" b="6743"/>
          <a:stretch/>
        </p:blipFill>
        <p:spPr>
          <a:xfrm>
            <a:off x="5004177" y="3275463"/>
            <a:ext cx="3552967" cy="2737533"/>
          </a:xfrm>
          <a:prstGeom prst="rect">
            <a:avLst/>
          </a:prstGeom>
        </p:spPr>
      </p:pic>
      <p:sp>
        <p:nvSpPr>
          <p:cNvPr id="18" name="TextBox 17"/>
          <p:cNvSpPr txBox="1"/>
          <p:nvPr/>
        </p:nvSpPr>
        <p:spPr>
          <a:xfrm>
            <a:off x="2884218" y="3484223"/>
            <a:ext cx="2010775" cy="2585323"/>
          </a:xfrm>
          <a:prstGeom prst="rect">
            <a:avLst/>
          </a:prstGeom>
          <a:noFill/>
        </p:spPr>
        <p:txBody>
          <a:bodyPr wrap="square" rtlCol="0">
            <a:spAutoFit/>
          </a:bodyPr>
          <a:lstStyle/>
          <a:p>
            <a:r>
              <a:rPr lang="en-US" b="1" dirty="0"/>
              <a:t>Can you list the items in this picture ?</a:t>
            </a:r>
          </a:p>
          <a:p>
            <a:endParaRPr lang="en-US" b="1" dirty="0"/>
          </a:p>
          <a:p>
            <a:r>
              <a:rPr lang="en-US" b="1" dirty="0"/>
              <a:t>A computer might have trouble identifying the cat there.</a:t>
            </a:r>
          </a:p>
          <a:p>
            <a:endParaRPr lang="en-US" dirty="0"/>
          </a:p>
        </p:txBody>
      </p:sp>
      <p:sp>
        <p:nvSpPr>
          <p:cNvPr id="22" name="TextBox 21"/>
          <p:cNvSpPr txBox="1"/>
          <p:nvPr/>
        </p:nvSpPr>
        <p:spPr>
          <a:xfrm>
            <a:off x="1050877" y="3985145"/>
            <a:ext cx="1633175" cy="1200329"/>
          </a:xfrm>
          <a:prstGeom prst="rect">
            <a:avLst/>
          </a:prstGeom>
          <a:noFill/>
        </p:spPr>
        <p:txBody>
          <a:bodyPr wrap="square" rtlCol="0">
            <a:spAutoFit/>
          </a:bodyPr>
          <a:lstStyle/>
          <a:p>
            <a:r>
              <a:rPr lang="en-US" dirty="0"/>
              <a:t>writing a program to pick out objects in a picture:</a:t>
            </a:r>
          </a:p>
        </p:txBody>
      </p:sp>
    </p:spTree>
    <p:extLst>
      <p:ext uri="{BB962C8B-B14F-4D97-AF65-F5344CB8AC3E}">
        <p14:creationId xmlns:p14="http://schemas.microsoft.com/office/powerpoint/2010/main" val="152416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7AA2F-96AC-4724-9297-53AFE917B9FB}"/>
              </a:ext>
            </a:extLst>
          </p:cNvPr>
          <p:cNvSpPr>
            <a:spLocks noGrp="1"/>
          </p:cNvSpPr>
          <p:nvPr>
            <p:ph type="title"/>
          </p:nvPr>
        </p:nvSpPr>
        <p:spPr/>
        <p:txBody>
          <a:bodyPr/>
          <a:lstStyle/>
          <a:p>
            <a:r>
              <a:rPr lang="en-US" b="1" dirty="0">
                <a:latin typeface="Bell MT" panose="02020503060305020303" pitchFamily="18" charset="0"/>
              </a:rPr>
              <a:t>What is Machine Learning?</a:t>
            </a:r>
            <a:endParaRPr lang="x-none" b="1" dirty="0">
              <a:latin typeface="Bell MT" panose="02020503060305020303" pitchFamily="18" charset="0"/>
            </a:endParaRPr>
          </a:p>
        </p:txBody>
      </p:sp>
      <p:sp>
        <p:nvSpPr>
          <p:cNvPr id="3" name="Content Placeholder 2">
            <a:extLst>
              <a:ext uri="{FF2B5EF4-FFF2-40B4-BE49-F238E27FC236}">
                <a16:creationId xmlns:a16="http://schemas.microsoft.com/office/drawing/2014/main" id="{45A8F77C-C350-400C-8D28-72801A2719C3}"/>
              </a:ext>
            </a:extLst>
          </p:cNvPr>
          <p:cNvSpPr>
            <a:spLocks noGrp="1"/>
          </p:cNvSpPr>
          <p:nvPr>
            <p:ph idx="1"/>
          </p:nvPr>
        </p:nvSpPr>
        <p:spPr/>
        <p:txBody>
          <a:bodyPr>
            <a:normAutofit lnSpcReduction="10000"/>
          </a:bodyPr>
          <a:lstStyle/>
          <a:p>
            <a:r>
              <a:rPr lang="en-US" dirty="0">
                <a:effectLst/>
                <a:latin typeface="Bell MT" panose="02020503060305020303" pitchFamily="18" charset="0"/>
              </a:rPr>
              <a:t>Arthur Samuel (1959):</a:t>
            </a:r>
          </a:p>
          <a:p>
            <a:pPr lvl="1"/>
            <a:r>
              <a:rPr lang="en-US" dirty="0">
                <a:effectLst/>
                <a:latin typeface="Bell MT" panose="02020503060305020303" pitchFamily="18" charset="0"/>
              </a:rPr>
              <a:t> Machine Learning: Field of study that gives computers the ability to learn without being explicitly programmed. </a:t>
            </a:r>
          </a:p>
          <a:p>
            <a:r>
              <a:rPr lang="en-US" dirty="0">
                <a:latin typeface="Bell MT" panose="02020503060305020303" pitchFamily="18" charset="0"/>
              </a:rPr>
              <a:t>Mathematical perspective: </a:t>
            </a:r>
          </a:p>
          <a:p>
            <a:pPr lvl="1"/>
            <a:r>
              <a:rPr lang="en-US" dirty="0">
                <a:latin typeface="Bell MT" panose="02020503060305020303" pitchFamily="18" charset="0"/>
              </a:rPr>
              <a:t>No Magic</a:t>
            </a:r>
          </a:p>
          <a:p>
            <a:pPr lvl="1"/>
            <a:r>
              <a:rPr lang="en-US" dirty="0">
                <a:latin typeface="Bell MT" panose="02020503060305020303" pitchFamily="18" charset="0"/>
              </a:rPr>
              <a:t>Machine Learning is just a Function Approximation activity</a:t>
            </a:r>
          </a:p>
          <a:p>
            <a:r>
              <a:rPr lang="en-US" dirty="0">
                <a:latin typeface="Bell MT" panose="02020503060305020303" pitchFamily="18" charset="0"/>
              </a:rPr>
              <a:t>Not Explicitly Coded for Each &amp; Every Situation.</a:t>
            </a:r>
          </a:p>
          <a:p>
            <a:pPr lvl="1"/>
            <a:r>
              <a:rPr lang="en-US" dirty="0">
                <a:latin typeface="Bell MT" panose="02020503060305020303" pitchFamily="18" charset="0"/>
              </a:rPr>
              <a:t>if-else VS Function Approximation</a:t>
            </a:r>
          </a:p>
        </p:txBody>
      </p:sp>
    </p:spTree>
    <p:extLst>
      <p:ext uri="{BB962C8B-B14F-4D97-AF65-F5344CB8AC3E}">
        <p14:creationId xmlns:p14="http://schemas.microsoft.com/office/powerpoint/2010/main" val="34890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1253065"/>
            <a:ext cx="9601196" cy="1303867"/>
          </a:xfrm>
        </p:spPr>
        <p:txBody>
          <a:bodyPr>
            <a:normAutofit fontScale="90000"/>
          </a:bodyPr>
          <a:lstStyle/>
          <a:p>
            <a:r>
              <a:rPr lang="en-US" b="1" dirty="0"/>
              <a:t>Deep Learning</a:t>
            </a:r>
            <a:br>
              <a:rPr lang="en-US" dirty="0"/>
            </a:br>
            <a:endParaRPr lang="en-US" dirty="0"/>
          </a:p>
        </p:txBody>
      </p:sp>
      <p:sp>
        <p:nvSpPr>
          <p:cNvPr id="3" name="Content Placeholder 2"/>
          <p:cNvSpPr>
            <a:spLocks noGrp="1"/>
          </p:cNvSpPr>
          <p:nvPr>
            <p:ph idx="1"/>
          </p:nvPr>
        </p:nvSpPr>
        <p:spPr/>
        <p:txBody>
          <a:bodyPr>
            <a:normAutofit/>
          </a:bodyPr>
          <a:lstStyle/>
          <a:p>
            <a:r>
              <a:rPr lang="en-US" b="1" dirty="0">
                <a:solidFill>
                  <a:srgbClr val="FF0000"/>
                </a:solidFill>
              </a:rPr>
              <a:t>Deep Learning </a:t>
            </a:r>
            <a:r>
              <a:rPr lang="en-US" dirty="0"/>
              <a:t>is a new area of machine learning research, which has been introduced with the objective of moving machine learning closer to artificial intelligence. </a:t>
            </a:r>
          </a:p>
          <a:p>
            <a:r>
              <a:rPr lang="en-US" dirty="0"/>
              <a:t>It relates to study of </a:t>
            </a:r>
            <a:r>
              <a:rPr lang="en-US" b="1" dirty="0">
                <a:solidFill>
                  <a:srgbClr val="FF0000"/>
                </a:solidFill>
              </a:rPr>
              <a:t>‘neural networks</a:t>
            </a:r>
            <a:r>
              <a:rPr lang="en-US" dirty="0"/>
              <a:t>’ in the human brain and, under this perspective, the deep learning tries to emulate the functions of inner layers of the human brain, creating knowledge from multiple layers of information processing.</a:t>
            </a:r>
          </a:p>
        </p:txBody>
      </p:sp>
    </p:spTree>
    <p:extLst>
      <p:ext uri="{BB962C8B-B14F-4D97-AF65-F5344CB8AC3E}">
        <p14:creationId xmlns:p14="http://schemas.microsoft.com/office/powerpoint/2010/main" val="292266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7AA2F-96AC-4724-9297-53AFE917B9FB}"/>
              </a:ext>
            </a:extLst>
          </p:cNvPr>
          <p:cNvSpPr>
            <a:spLocks noGrp="1"/>
          </p:cNvSpPr>
          <p:nvPr>
            <p:ph type="title"/>
          </p:nvPr>
        </p:nvSpPr>
        <p:spPr/>
        <p:txBody>
          <a:bodyPr/>
          <a:lstStyle/>
          <a:p>
            <a:r>
              <a:rPr lang="en-US" b="1" dirty="0">
                <a:latin typeface="Bell MT" panose="02020503060305020303" pitchFamily="18" charset="0"/>
              </a:rPr>
              <a:t>Market Growth</a:t>
            </a:r>
            <a:endParaRPr lang="x-none" b="1" dirty="0">
              <a:latin typeface="Bell MT" panose="02020503060305020303" pitchFamily="18" charset="0"/>
            </a:endParaRPr>
          </a:p>
        </p:txBody>
      </p:sp>
      <p:sp>
        <p:nvSpPr>
          <p:cNvPr id="3" name="Content Placeholder 2">
            <a:extLst>
              <a:ext uri="{FF2B5EF4-FFF2-40B4-BE49-F238E27FC236}">
                <a16:creationId xmlns:a16="http://schemas.microsoft.com/office/drawing/2014/main" id="{45A8F77C-C350-400C-8D28-72801A2719C3}"/>
              </a:ext>
            </a:extLst>
          </p:cNvPr>
          <p:cNvSpPr>
            <a:spLocks noGrp="1"/>
          </p:cNvSpPr>
          <p:nvPr>
            <p:ph idx="1"/>
          </p:nvPr>
        </p:nvSpPr>
        <p:spPr/>
        <p:txBody>
          <a:bodyPr/>
          <a:lstStyle/>
          <a:p>
            <a:r>
              <a:rPr lang="en-US" dirty="0">
                <a:latin typeface="Bell MT" panose="02020503060305020303" pitchFamily="18" charset="0"/>
              </a:rPr>
              <a:t>Machine Learning Market to Grow by USD 11.16 Billion During 2020-2024</a:t>
            </a:r>
          </a:p>
          <a:p>
            <a:endParaRPr lang="en-US" dirty="0">
              <a:latin typeface="Bell MT" panose="02020503060305020303" pitchFamily="18" charset="0"/>
            </a:endParaRPr>
          </a:p>
        </p:txBody>
      </p:sp>
      <p:pic>
        <p:nvPicPr>
          <p:cNvPr id="5" name="Picture 4">
            <a:extLst>
              <a:ext uri="{FF2B5EF4-FFF2-40B4-BE49-F238E27FC236}">
                <a16:creationId xmlns:a16="http://schemas.microsoft.com/office/drawing/2014/main" id="{A9C715B1-13A9-4074-B4E2-D42804A2EB7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884868" y="3109366"/>
            <a:ext cx="6044834" cy="2940560"/>
          </a:xfrm>
          <a:prstGeom prst="rect">
            <a:avLst/>
          </a:prstGeom>
        </p:spPr>
      </p:pic>
    </p:spTree>
    <p:extLst>
      <p:ext uri="{BB962C8B-B14F-4D97-AF65-F5344CB8AC3E}">
        <p14:creationId xmlns:p14="http://schemas.microsoft.com/office/powerpoint/2010/main" val="344860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buFont typeface="+mj-lt"/>
              <a:buAutoNum type="arabicPeriod"/>
            </a:pPr>
            <a:r>
              <a:rPr lang="en-US" dirty="0"/>
              <a:t>Computer Vision</a:t>
            </a:r>
          </a:p>
          <a:p>
            <a:pPr marL="457200" indent="-457200">
              <a:buFont typeface="+mj-lt"/>
              <a:buAutoNum type="arabicPeriod"/>
            </a:pPr>
            <a:r>
              <a:rPr lang="en-US" dirty="0"/>
              <a:t>Natural Language Programming</a:t>
            </a:r>
          </a:p>
          <a:p>
            <a:pPr marL="457200" indent="-457200">
              <a:buFont typeface="+mj-lt"/>
              <a:buAutoNum type="arabicPeriod"/>
            </a:pPr>
            <a:r>
              <a:rPr lang="en-US" dirty="0"/>
              <a:t>Product Design</a:t>
            </a:r>
          </a:p>
          <a:p>
            <a:pPr marL="457200" indent="-457200">
              <a:buFont typeface="+mj-lt"/>
              <a:buAutoNum type="arabicPeriod"/>
            </a:pPr>
            <a:r>
              <a:rPr lang="en-US" dirty="0"/>
              <a:t>Predictive Analysis</a:t>
            </a:r>
          </a:p>
          <a:p>
            <a:pPr marL="457200" indent="-457200">
              <a:buFont typeface="+mj-lt"/>
              <a:buAutoNum type="arabicPeriod"/>
            </a:pPr>
            <a:r>
              <a:rPr lang="en-US" dirty="0"/>
              <a:t>Network Security</a:t>
            </a:r>
          </a:p>
          <a:p>
            <a:endParaRPr lang="en-US" dirty="0"/>
          </a:p>
        </p:txBody>
      </p:sp>
      <p:sp>
        <p:nvSpPr>
          <p:cNvPr id="4" name="Title 1">
            <a:extLst>
              <a:ext uri="{FF2B5EF4-FFF2-40B4-BE49-F238E27FC236}">
                <a16:creationId xmlns:a16="http://schemas.microsoft.com/office/drawing/2014/main" id="{A717AA2F-96AC-4724-9297-53AFE917B9FB}"/>
              </a:ext>
            </a:extLst>
          </p:cNvPr>
          <p:cNvSpPr txBox="1">
            <a:spLocks/>
          </p:cNvSpPr>
          <p:nvPr/>
        </p:nvSpPr>
        <p:spPr>
          <a:xfrm>
            <a:off x="1447802" y="1134532"/>
            <a:ext cx="9601196" cy="1303867"/>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latin typeface="Bell MT" panose="02020503060305020303" pitchFamily="18" charset="0"/>
              </a:rPr>
              <a:t>Applications</a:t>
            </a:r>
            <a:endParaRPr lang="x-none" b="1" dirty="0">
              <a:latin typeface="Bell MT" panose="02020503060305020303" pitchFamily="18" charset="0"/>
            </a:endParaRPr>
          </a:p>
        </p:txBody>
      </p:sp>
    </p:spTree>
    <p:extLst>
      <p:ext uri="{BB962C8B-B14F-4D97-AF65-F5344CB8AC3E}">
        <p14:creationId xmlns:p14="http://schemas.microsoft.com/office/powerpoint/2010/main" val="331878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Bell MT" panose="02020503060305020303" pitchFamily="18" charset="0"/>
              </a:rPr>
              <a:t>1- Computer Vision</a:t>
            </a:r>
          </a:p>
        </p:txBody>
      </p:sp>
      <p:sp>
        <p:nvSpPr>
          <p:cNvPr id="5" name="Content Placeholder 2">
            <a:extLst>
              <a:ext uri="{FF2B5EF4-FFF2-40B4-BE49-F238E27FC236}">
                <a16:creationId xmlns:a16="http://schemas.microsoft.com/office/drawing/2014/main" id="{45A8F77C-C350-400C-8D28-72801A2719C3}"/>
              </a:ext>
            </a:extLst>
          </p:cNvPr>
          <p:cNvSpPr>
            <a:spLocks noGrp="1"/>
          </p:cNvSpPr>
          <p:nvPr>
            <p:ph idx="1"/>
          </p:nvPr>
        </p:nvSpPr>
        <p:spPr>
          <a:xfrm>
            <a:off x="1295401" y="2556932"/>
            <a:ext cx="9601196" cy="3318936"/>
          </a:xfrm>
        </p:spPr>
        <p:txBody>
          <a:bodyPr>
            <a:normAutofit/>
          </a:bodyPr>
          <a:lstStyle/>
          <a:p>
            <a:r>
              <a:rPr lang="en-US" dirty="0">
                <a:latin typeface="Bell MT" panose="02020503060305020303" pitchFamily="18" charset="0"/>
              </a:rPr>
              <a:t>Security &amp; Survelience </a:t>
            </a:r>
          </a:p>
          <a:p>
            <a:r>
              <a:rPr lang="en-US" dirty="0">
                <a:latin typeface="Bell MT" panose="02020503060305020303" pitchFamily="18" charset="0"/>
              </a:rPr>
              <a:t>Product Inspection and Quality Control</a:t>
            </a:r>
          </a:p>
          <a:p>
            <a:r>
              <a:rPr lang="en-US" dirty="0">
                <a:effectLst/>
                <a:latin typeface="Bell MT" panose="02020503060305020303" pitchFamily="18" charset="0"/>
              </a:rPr>
              <a:t>Opticl Character Recognition</a:t>
            </a:r>
          </a:p>
          <a:p>
            <a:r>
              <a:rPr lang="en-US" dirty="0">
                <a:latin typeface="Bell MT" panose="02020503060305020303" pitchFamily="18" charset="0"/>
              </a:rPr>
              <a:t>Medical Diagnosis: X-ray &amp; MRI Desease Detection</a:t>
            </a:r>
            <a:endParaRPr lang="en-US" dirty="0">
              <a:effectLst/>
              <a:latin typeface="Bell MT" panose="02020503060305020303" pitchFamily="18" charset="0"/>
            </a:endParaRPr>
          </a:p>
          <a:p>
            <a:r>
              <a:rPr lang="en-US" dirty="0">
                <a:effectLst/>
                <a:latin typeface="Bell MT" panose="02020503060305020303" pitchFamily="18" charset="0"/>
              </a:rPr>
              <a:t>User Experience Enhncement: Auto-photo Tagging</a:t>
            </a:r>
          </a:p>
          <a:p>
            <a:endParaRPr lang="en-US" dirty="0">
              <a:effectLst/>
              <a:latin typeface="Bell MT" panose="02020503060305020303" pitchFamily="18" charset="0"/>
            </a:endParaRPr>
          </a:p>
        </p:txBody>
      </p:sp>
    </p:spTree>
    <p:extLst>
      <p:ext uri="{BB962C8B-B14F-4D97-AF65-F5344CB8AC3E}">
        <p14:creationId xmlns:p14="http://schemas.microsoft.com/office/powerpoint/2010/main" val="218723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1504</TotalTime>
  <Words>756</Words>
  <Application>Microsoft Office PowerPoint</Application>
  <PresentationFormat>Widescreen</PresentationFormat>
  <Paragraphs>102</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Bell MT</vt:lpstr>
      <vt:lpstr>Calibri</vt:lpstr>
      <vt:lpstr>Garamond</vt:lpstr>
      <vt:lpstr>Organic</vt:lpstr>
      <vt:lpstr>Lecture : 1</vt:lpstr>
      <vt:lpstr>Artificial Intelligence: An Introduction </vt:lpstr>
      <vt:lpstr>Artificial Intelligence</vt:lpstr>
      <vt:lpstr>Artificial intelligence (AI)</vt:lpstr>
      <vt:lpstr>What is Machine Learning?</vt:lpstr>
      <vt:lpstr>Deep Learning </vt:lpstr>
      <vt:lpstr>Market Growth</vt:lpstr>
      <vt:lpstr>PowerPoint Presentation</vt:lpstr>
      <vt:lpstr>1- Computer Vision</vt:lpstr>
      <vt:lpstr>1- Computer Vision Security &amp; Survelience </vt:lpstr>
      <vt:lpstr>1- Computer Vision Image Generation: Deep Fakes</vt:lpstr>
      <vt:lpstr>1- Computer Vision Product Inspection and Quality Control </vt:lpstr>
      <vt:lpstr>1- Computer Vision Optical Character Recognition</vt:lpstr>
      <vt:lpstr>1- Computer Vision Medical Diagnosis: X-ray &amp; MRI Desease Detection</vt:lpstr>
      <vt:lpstr>1- Computer Vision User Experience Enhncement: Auto-photo Tagging</vt:lpstr>
      <vt:lpstr>2- Natural Language Programming</vt:lpstr>
      <vt:lpstr>2- Natural Language Programming GPT3 : Language Generation</vt:lpstr>
      <vt:lpstr>3- Product Design</vt:lpstr>
      <vt:lpstr>4- Predictive Analysis</vt:lpstr>
      <vt:lpstr>4- Network Security Network Intrusion Detection</vt:lpstr>
      <vt:lpstr>AI and Big Data </vt:lpstr>
      <vt:lpstr>AI and Big Data</vt:lpstr>
      <vt:lpstr>1- Big Data</vt:lpstr>
      <vt:lpstr>2- IoT Networks</vt:lpstr>
      <vt:lpstr>3- Wearables</vt:lpstr>
      <vt:lpstr>4- Social  Media</vt:lpstr>
      <vt:lpstr>5- Distributed Storage</vt:lpstr>
      <vt:lpstr>6- Distributed Processing of Data</vt:lpstr>
      <vt:lpstr>Welcome Aboard!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Installations and Environment Setup</dc:title>
  <dc:creator>Administrator</dc:creator>
  <cp:lastModifiedBy>Tron</cp:lastModifiedBy>
  <cp:revision>246</cp:revision>
  <dcterms:created xsi:type="dcterms:W3CDTF">2021-02-25T02:58:19Z</dcterms:created>
  <dcterms:modified xsi:type="dcterms:W3CDTF">2023-04-13T06:48:50Z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